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54" d="100"/>
          <a:sy n="54" d="100"/>
        </p:scale>
        <p:origin x="400"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AA90D-5347-411D-8863-01CE7BBA44CB}" type="datetimeFigureOut">
              <a:rPr lang="en-IN" smtClean="0"/>
              <a:t>13-06-2025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99DA4-DC54-4D0A-84F1-4D70EC4221B2}" type="slidenum">
              <a:rPr lang="en-IN" smtClean="0"/>
              <a:t>‹#›</a:t>
            </a:fld>
            <a:endParaRPr lang="en-IN"/>
          </a:p>
        </p:txBody>
      </p:sp>
    </p:spTree>
    <p:extLst>
      <p:ext uri="{BB962C8B-B14F-4D97-AF65-F5344CB8AC3E}">
        <p14:creationId xmlns:p14="http://schemas.microsoft.com/office/powerpoint/2010/main" val="112598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Key Transformation Considerations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Estimated annual Azure consumption cost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Transformation to PaaS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Transformation to PaaS*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Estimated annual Azure consumption cost (3Yr RI + AHUB)*</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Estimated Annual Azure consumption cost (3Yr RI +AHUB)*  in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Transformation to PaaS*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Estimated annual Azure consumption cost (ASP)*</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ASP.Net Apps</a:t>
            </a:r>
            <a:endParaRPr dirty="0"/>
          </a:p>
          <a:p>
            <a:r>
              <a:rPr b="0" dirty="0"/>
              <a:t>No alt text provided</a:t>
            </a:r>
            <a:endParaRPr dirty="0"/>
          </a:p>
          <a:p>
            <a:endParaRPr dirty="0"/>
          </a:p>
          <a:p>
            <a:r>
              <a:rPr b="1" dirty="0"/>
              <a:t>  </a:t>
            </a:r>
            <a:endParaRPr dirty="0"/>
          </a:p>
          <a:p>
            <a:r>
              <a:rPr b="0" dirty="0"/>
              <a:t>No alt text provided</a:t>
            </a:r>
            <a:endParaRPr dirty="0"/>
          </a:p>
          <a:p>
            <a:endParaRPr dirty="0"/>
          </a:p>
          <a:p>
            <a:r>
              <a:rPr b="1" dirty="0"/>
              <a:t>Estimated Annual Azure Consumption Cost (ASP)* in </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Transformation to IaaS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Transformation to IaaS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Recommended VM Family</a:t>
            </a:r>
            <a:endParaRPr dirty="0"/>
          </a:p>
          <a:p>
            <a:r>
              <a:rPr b="0" dirty="0"/>
              <a:t>No alt text provided</a:t>
            </a:r>
            <a:endParaRPr dirty="0"/>
          </a:p>
          <a:p>
            <a:endParaRPr dirty="0"/>
          </a:p>
          <a:p>
            <a:r>
              <a:rPr b="1" dirty="0"/>
              <a:t>Cost by target in</a:t>
            </a:r>
            <a:endParaRPr dirty="0"/>
          </a:p>
          <a:p>
            <a:r>
              <a:rPr b="0" dirty="0"/>
              <a:t>No alt text provided</a:t>
            </a:r>
            <a:endParaRPr dirty="0"/>
          </a:p>
          <a:p>
            <a:endParaRPr dirty="0"/>
          </a:p>
          <a:p>
            <a:r>
              <a:rPr b="1" dirty="0"/>
              <a:t>Estimated cost by recommended offer in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Compute and license cost in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*Production and Dev-test combined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Migrate servers to Azure VM (IaaS)</a:t>
            </a:r>
            <a:endParaRPr dirty="0"/>
          </a:p>
          <a:p>
            <a:r>
              <a:rPr b="0" dirty="0"/>
              <a:t>No alt text provided</a:t>
            </a:r>
            <a:endParaRPr dirty="0"/>
          </a:p>
          <a:p>
            <a:endParaRPr dirty="0"/>
          </a:p>
          <a:p>
            <a:r>
              <a:rPr b="1" dirty="0"/>
              <a:t>Estimated annual Azure consumption cost (3RI +AHB)* in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Estimated annual Azure consumption cost (3Yr RI + AHUB)*</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Transformation of Management Services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Azure Site Recovery*</a:t>
            </a:r>
            <a:endParaRPr dirty="0"/>
          </a:p>
          <a:p>
            <a:r>
              <a:rPr b="0" dirty="0"/>
              <a:t>No alt text provided</a:t>
            </a:r>
            <a:endParaRPr dirty="0"/>
          </a:p>
          <a:p>
            <a:endParaRPr dirty="0"/>
          </a:p>
          <a:p>
            <a:r>
              <a:rPr b="1" dirty="0"/>
              <a:t>Azure Backup Service*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Windows Server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Windows Server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Windows Server and SQL End of Support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Defender Business Case</a:t>
            </a:r>
            <a:endParaRPr dirty="0"/>
          </a:p>
          <a:p>
            <a:r>
              <a:rPr b="0" dirty="0"/>
              <a:t>No alt text provided</a:t>
            </a:r>
            <a:endParaRPr dirty="0"/>
          </a:p>
          <a:p>
            <a:endParaRPr dirty="0"/>
          </a:p>
          <a:p>
            <a:r>
              <a:rPr b="1" dirty="0"/>
              <a:t>Annual cost by category in</a:t>
            </a:r>
            <a:endParaRPr dirty="0"/>
          </a:p>
          <a:p>
            <a:r>
              <a:rPr b="0" dirty="0"/>
              <a:t>No alt text provided</a:t>
            </a:r>
            <a:endParaRPr dirty="0"/>
          </a:p>
          <a:p>
            <a:endParaRPr dirty="0"/>
          </a:p>
          <a:p>
            <a:r>
              <a:rPr b="1" dirty="0"/>
              <a:t>Total on-premises costs vs Azure cost</a:t>
            </a:r>
            <a:endParaRPr dirty="0"/>
          </a:p>
          <a:p>
            <a:r>
              <a:rPr b="0" dirty="0"/>
              <a:t>No alt text provided</a:t>
            </a:r>
            <a:endParaRPr dirty="0"/>
          </a:p>
          <a:p>
            <a:endParaRPr dirty="0"/>
          </a:p>
          <a:p>
            <a:r>
              <a:rPr b="1" dirty="0"/>
              <a:t>Potential Savings</a:t>
            </a:r>
            <a:endParaRPr dirty="0"/>
          </a:p>
          <a:p>
            <a:r>
              <a:rPr b="0" dirty="0"/>
              <a:t>No alt text provided</a:t>
            </a:r>
            <a:endParaRPr dirty="0"/>
          </a:p>
          <a:p>
            <a:endParaRPr dirty="0"/>
          </a:p>
          <a:p>
            <a:r>
              <a:rPr b="1" dirty="0"/>
              <a:t>Total on-premises cost</a:t>
            </a:r>
            <a:endParaRPr dirty="0"/>
          </a:p>
          <a:p>
            <a:r>
              <a:rPr b="0" dirty="0"/>
              <a:t>No alt text provided</a:t>
            </a:r>
            <a:endParaRPr dirty="0"/>
          </a:p>
          <a:p>
            <a:endParaRPr dirty="0"/>
          </a:p>
          <a:p>
            <a:r>
              <a:rPr b="1" dirty="0"/>
              <a:t>Total Azure cost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Deep-dive</a:t>
            </a:r>
            <a:endParaRPr dirty="0"/>
          </a:p>
          <a:p>
            <a:r>
              <a:rPr b="0" dirty="0"/>
              <a:t>No alt text provided</a:t>
            </a:r>
            <a:endParaRPr dirty="0"/>
          </a:p>
          <a:p>
            <a:endParaRPr dirty="0"/>
          </a:p>
          <a:p>
            <a:r>
              <a:rPr b="1" dirty="0"/>
              <a:t>Cost savings on Dev/ Test workloads</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Cost in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Azure Dev/Test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Migrate servers to Azure VM (IaaS)</a:t>
            </a:r>
            <a:endParaRPr dirty="0"/>
          </a:p>
          <a:p>
            <a:r>
              <a:rPr b="0" dirty="0"/>
              <a:t>No alt text provided</a:t>
            </a:r>
            <a:endParaRPr dirty="0"/>
          </a:p>
          <a:p>
            <a:endParaRPr dirty="0"/>
          </a:p>
          <a:p>
            <a:r>
              <a:rPr b="1" dirty="0"/>
              <a:t>Deep-dive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Azure VM Readiness</a:t>
            </a:r>
            <a:endParaRPr dirty="0"/>
          </a:p>
          <a:p>
            <a:r>
              <a:rPr b="0" dirty="0"/>
              <a:t>No alt text provided</a:t>
            </a:r>
            <a:endParaRPr dirty="0"/>
          </a:p>
          <a:p>
            <a:endParaRPr dirty="0"/>
          </a:p>
          <a:p>
            <a:r>
              <a:rPr b="1" dirty="0"/>
              <a:t>Migrate servers to Azure VM (IaaS)*</a:t>
            </a:r>
            <a:endParaRPr dirty="0"/>
          </a:p>
          <a:p>
            <a:r>
              <a:rPr b="0" dirty="0"/>
              <a:t>No alt text provided</a:t>
            </a:r>
            <a:endParaRPr dirty="0"/>
          </a:p>
          <a:p>
            <a:endParaRPr dirty="0"/>
          </a:p>
          <a:p>
            <a:r>
              <a:rPr b="1" dirty="0"/>
              <a:t>Refer to Core Report for details.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Recommended VM SKUs by count</a:t>
            </a:r>
            <a:endParaRPr dirty="0"/>
          </a:p>
          <a:p>
            <a:r>
              <a:rPr b="0" dirty="0"/>
              <a:t>No alt text provided</a:t>
            </a:r>
            <a:endParaRPr dirty="0"/>
          </a:p>
          <a:p>
            <a:endParaRPr dirty="0"/>
          </a:p>
          <a:p>
            <a:r>
              <a:rPr b="1" dirty="0"/>
              <a:t>Top readiness warnings**</a:t>
            </a:r>
            <a:endParaRPr dirty="0"/>
          </a:p>
          <a:p>
            <a:r>
              <a:rPr b="0" dirty="0"/>
              <a:t>No alt text provided</a:t>
            </a:r>
            <a:endParaRPr dirty="0"/>
          </a:p>
          <a:p>
            <a:endParaRPr dirty="0"/>
          </a:p>
          <a:p>
            <a:r>
              <a:rPr b="1" dirty="0"/>
              <a:t>Top Recommended VM SKUs by cost***  (Prod) (AHUB) in</a:t>
            </a:r>
            <a:endParaRPr dirty="0"/>
          </a:p>
          <a:p>
            <a:r>
              <a:rPr b="0" dirty="0"/>
              <a:t>No alt text provided</a:t>
            </a:r>
            <a:endParaRPr dirty="0"/>
          </a:p>
          <a:p>
            <a:endParaRPr dirty="0"/>
          </a:p>
          <a:p>
            <a:r>
              <a:rPr b="1" dirty="0"/>
              <a:t>Top Recommended VM SKUs by cost*** (Dev) (AHUB) in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Estimated annual storage cost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Migrate disks to Azure Storage​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Premium Disks</a:t>
            </a:r>
            <a:endParaRPr dirty="0"/>
          </a:p>
          <a:p>
            <a:r>
              <a:rPr b="0" dirty="0"/>
              <a:t>No alt text provided</a:t>
            </a:r>
            <a:endParaRPr dirty="0"/>
          </a:p>
          <a:p>
            <a:endParaRPr dirty="0"/>
          </a:p>
          <a:p>
            <a:r>
              <a:rPr b="1" dirty="0"/>
              <a:t>Refer to Core Report for details.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Standard HDD Drives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Standard SSD Drives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Ultra Drives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Modernize to PaaS</a:t>
            </a:r>
            <a:endParaRPr dirty="0"/>
          </a:p>
          <a:p>
            <a:r>
              <a:rPr b="0" dirty="0"/>
              <a:t>No alt text provided</a:t>
            </a:r>
            <a:endParaRPr dirty="0"/>
          </a:p>
          <a:p>
            <a:endParaRPr dirty="0"/>
          </a:p>
          <a:p>
            <a:r>
              <a:rPr b="1" dirty="0"/>
              <a:t>Deep-dive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Modernize SQL to Azure SQL Managed Instance (PaaS) </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Refer to Core Report for details.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Recommended MI Configs by Count</a:t>
            </a:r>
            <a:endParaRPr dirty="0"/>
          </a:p>
          <a:p>
            <a:r>
              <a:rPr b="0" dirty="0"/>
              <a:t>No alt text provided</a:t>
            </a:r>
            <a:endParaRPr dirty="0"/>
          </a:p>
          <a:p>
            <a:endParaRPr dirty="0"/>
          </a:p>
          <a:p>
            <a:r>
              <a:rPr b="1" dirty="0"/>
              <a:t>Top Readiness Warnings**</a:t>
            </a:r>
            <a:endParaRPr dirty="0"/>
          </a:p>
          <a:p>
            <a:r>
              <a:rPr b="0" dirty="0"/>
              <a:t>No alt text provided</a:t>
            </a:r>
            <a:endParaRPr dirty="0"/>
          </a:p>
          <a:p>
            <a:endParaRPr dirty="0"/>
          </a:p>
          <a:p>
            <a:r>
              <a:rPr b="1" dirty="0"/>
              <a:t>Top Recommended MI Configs by Cost*** (Prod) (3Yr RI + AHUB) in</a:t>
            </a:r>
            <a:endParaRPr dirty="0"/>
          </a:p>
          <a:p>
            <a:r>
              <a:rPr b="0" dirty="0"/>
              <a:t>No alt text provided</a:t>
            </a:r>
            <a:endParaRPr dirty="0"/>
          </a:p>
          <a:p>
            <a:endParaRPr dirty="0"/>
          </a:p>
          <a:p>
            <a:r>
              <a:rPr b="1" dirty="0"/>
              <a:t>Top Recommended MI Configs by Cost*** (Dev) (AHUB) in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Modernize ASP.NET Apps Azure App Service (PaaS)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Refer to Core Report for details.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App Service Plan instances by count</a:t>
            </a:r>
            <a:endParaRPr dirty="0"/>
          </a:p>
          <a:p>
            <a:r>
              <a:rPr b="0" dirty="0"/>
              <a:t>No alt text provided</a:t>
            </a:r>
            <a:endParaRPr dirty="0"/>
          </a:p>
          <a:p>
            <a:endParaRPr dirty="0"/>
          </a:p>
          <a:p>
            <a:r>
              <a:rPr b="1" dirty="0"/>
              <a:t>Top Readiness Warnings**</a:t>
            </a:r>
            <a:endParaRPr dirty="0"/>
          </a:p>
          <a:p>
            <a:r>
              <a:rPr b="0" dirty="0"/>
              <a:t>No alt text provided</a:t>
            </a:r>
            <a:endParaRPr dirty="0"/>
          </a:p>
          <a:p>
            <a:endParaRPr dirty="0"/>
          </a:p>
          <a:p>
            <a:r>
              <a:rPr b="1" dirty="0"/>
              <a:t>Top App Service Plan instances by cost* (Prod) (3Yr RI) in</a:t>
            </a:r>
            <a:endParaRPr dirty="0"/>
          </a:p>
          <a:p>
            <a:r>
              <a:rPr b="0" dirty="0"/>
              <a:t>No alt text provided</a:t>
            </a:r>
            <a:endParaRPr dirty="0"/>
          </a:p>
          <a:p>
            <a:endParaRPr dirty="0"/>
          </a:p>
          <a:p>
            <a:r>
              <a:rPr b="1" dirty="0"/>
              <a:t>Top App Service Plan instances by cost* (Dev) (PAYG) in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Additional Azure Opportunities</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check applied filter </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check applied filter </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Servers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Workloads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Assessment Overview - Key Metrics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Modernize SQL completely</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Azure SQL Platforms Overview</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SQL Instance  by Edition</a:t>
            </a:r>
            <a:endParaRPr dirty="0"/>
          </a:p>
          <a:p>
            <a:r>
              <a:rPr b="0" dirty="0"/>
              <a:t>No alt text provided</a:t>
            </a:r>
            <a:endParaRPr dirty="0"/>
          </a:p>
          <a:p>
            <a:endParaRPr dirty="0"/>
          </a:p>
          <a:p>
            <a:r>
              <a:rPr b="1" dirty="0"/>
              <a:t>SQL Instances by Support Status</a:t>
            </a:r>
            <a:endParaRPr dirty="0"/>
          </a:p>
          <a:p>
            <a:r>
              <a:rPr b="0" dirty="0"/>
              <a:t>No alt text provided</a:t>
            </a:r>
            <a:endParaRPr dirty="0"/>
          </a:p>
          <a:p>
            <a:endParaRPr dirty="0"/>
          </a:p>
          <a:p>
            <a:r>
              <a:rPr b="1" dirty="0"/>
              <a:t>SQL Instances by SP Offset</a:t>
            </a:r>
            <a:endParaRPr dirty="0"/>
          </a:p>
          <a:p>
            <a:r>
              <a:rPr b="0" dirty="0"/>
              <a:t>No alt text provided</a:t>
            </a:r>
            <a:endParaRPr dirty="0"/>
          </a:p>
          <a:p>
            <a:endParaRPr dirty="0"/>
          </a:p>
          <a:p>
            <a:r>
              <a:rPr b="1" dirty="0"/>
              <a:t>SQL Supportability*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Extended Support</a:t>
            </a:r>
            <a:endParaRPr dirty="0"/>
          </a:p>
          <a:p>
            <a:r>
              <a:rPr b="0" dirty="0"/>
              <a:t>No alt text provided</a:t>
            </a:r>
            <a:endParaRPr dirty="0"/>
          </a:p>
          <a:p>
            <a:endParaRPr dirty="0"/>
          </a:p>
          <a:p>
            <a:r>
              <a:rPr b="1" dirty="0"/>
              <a:t>Unsupported/Unpatched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Not Recently Patched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Modernize remaining production SQL deployments to Azure SQL MI </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Estimated Annual Azure consumption cost (3Yr RI + AHUB) in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Refer to Core Report for details.</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Estimated annual Azure consumption cost (3Yr RI + AHUB)*</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Modernize remaining production SQL deployments to Azure SQL MI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Refer to Core Report for details.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Recommended MI Configs by Cost (Prod) (3Yr RI + AHUB) in</a:t>
            </a:r>
            <a:endParaRPr dirty="0"/>
          </a:p>
          <a:p>
            <a:r>
              <a:rPr b="0" dirty="0"/>
              <a:t>No alt text provided</a:t>
            </a:r>
            <a:endParaRPr dirty="0"/>
          </a:p>
          <a:p>
            <a:endParaRPr dirty="0"/>
          </a:p>
          <a:p>
            <a:r>
              <a:rPr b="1" dirty="0"/>
              <a:t>Top Recommended MI Configs by Cost (Dev) (AHUB) in</a:t>
            </a:r>
            <a:endParaRPr dirty="0"/>
          </a:p>
          <a:p>
            <a:r>
              <a:rPr b="0" dirty="0"/>
              <a:t>No alt text provided</a:t>
            </a:r>
            <a:endParaRPr dirty="0"/>
          </a:p>
          <a:p>
            <a:endParaRPr dirty="0"/>
          </a:p>
          <a:p>
            <a:r>
              <a:rPr b="1" dirty="0"/>
              <a:t>Top Recommended MI Configs by Count</a:t>
            </a:r>
            <a:endParaRPr dirty="0"/>
          </a:p>
          <a:p>
            <a:r>
              <a:rPr b="0" dirty="0"/>
              <a:t>No alt text provided</a:t>
            </a:r>
            <a:endParaRPr dirty="0"/>
          </a:p>
          <a:p>
            <a:endParaRPr dirty="0"/>
          </a:p>
          <a:p>
            <a:r>
              <a:rPr b="1" dirty="0"/>
              <a:t>SQL Server Readiness</a:t>
            </a:r>
            <a:endParaRPr dirty="0"/>
          </a:p>
          <a:p>
            <a:r>
              <a:rPr b="0" dirty="0"/>
              <a:t>No alt text provided</a:t>
            </a:r>
            <a:endParaRPr dirty="0"/>
          </a:p>
          <a:p>
            <a:endParaRPr dirty="0"/>
          </a:p>
          <a:p>
            <a:r>
              <a:rPr b="1" dirty="0"/>
              <a:t>Top Readiness Issues &amp; Warnings**</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Modernize ASP.NET WebApps completely​</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Modernize/ Replatform ASP.NET Apps to Azure App Service (PaaS)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Refer to Opportunity Report for details.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Readiness Issues &amp; Warnings</a:t>
            </a:r>
            <a:endParaRPr dirty="0"/>
          </a:p>
          <a:p>
            <a:r>
              <a:rPr b="0" dirty="0"/>
              <a:t>No alt text provided</a:t>
            </a:r>
            <a:endParaRPr dirty="0"/>
          </a:p>
          <a:p>
            <a:endParaRPr dirty="0"/>
          </a:p>
          <a:p>
            <a:r>
              <a:rPr b="1" dirty="0"/>
              <a:t>ASP.NET WebApp Readiness</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Servers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Assessment Overview - Key Metrics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Storage used (TB) across all VMs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vCenters scanned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 Hosts</a:t>
            </a:r>
            <a:endParaRPr dirty="0"/>
          </a:p>
          <a:p>
            <a:r>
              <a:rPr b="0" dirty="0"/>
              <a:t>No alt text provided</a:t>
            </a:r>
            <a:endParaRPr dirty="0"/>
          </a:p>
          <a:p>
            <a:endParaRPr dirty="0"/>
          </a:p>
          <a:p>
            <a:r>
              <a:rPr b="1" dirty="0"/>
              <a:t>VMs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Assessment Overview - On-premises cost estimates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Servers</a:t>
            </a:r>
            <a:endParaRPr dirty="0"/>
          </a:p>
          <a:p>
            <a:r>
              <a:rPr b="0" dirty="0"/>
              <a:t>No alt text provided</a:t>
            </a:r>
            <a:endParaRPr dirty="0"/>
          </a:p>
          <a:p>
            <a:endParaRPr dirty="0"/>
          </a:p>
          <a:p>
            <a:r>
              <a:rPr b="1" dirty="0"/>
              <a:t>CPU Utilization (%)</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Memory Utilization(%)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Estimated cost by category</a:t>
            </a:r>
            <a:endParaRPr dirty="0"/>
          </a:p>
          <a:p>
            <a:r>
              <a:rPr b="0" dirty="0"/>
              <a:t>No alt text provided</a:t>
            </a:r>
            <a:endParaRPr dirty="0"/>
          </a:p>
          <a:p>
            <a:endParaRPr dirty="0"/>
          </a:p>
          <a:p>
            <a:r>
              <a:rPr b="1" dirty="0"/>
              <a:t>Compute, Licensing and ESU Cost in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Estimated on-premises cost​ </a:t>
            </a:r>
            <a:endParaRPr dirty="0"/>
          </a:p>
          <a:p>
            <a:r>
              <a:rPr b="0" dirty="0"/>
              <a:t>No alt text provided</a:t>
            </a:r>
            <a:endParaRPr dirty="0"/>
          </a:p>
          <a:p>
            <a:endParaRPr dirty="0"/>
          </a:p>
          <a:p>
            <a:r>
              <a:rPr b="1" dirty="0"/>
              <a:t>YoY estimated current vs future state cost (Payback period 3 years)</a:t>
            </a:r>
            <a:endParaRPr dirty="0"/>
          </a:p>
          <a:p>
            <a:r>
              <a:rPr b="0" dirty="0"/>
              <a:t>No alt text provided</a:t>
            </a:r>
            <a:endParaRPr dirty="0"/>
          </a:p>
          <a:p>
            <a:endParaRPr dirty="0"/>
          </a:p>
          <a:p>
            <a:r>
              <a:rPr b="1" dirty="0"/>
              <a:t>Bring your existing Windows Server licenses to Azure</a:t>
            </a:r>
            <a:endParaRPr dirty="0"/>
          </a:p>
          <a:p>
            <a:r>
              <a:rPr b="0" dirty="0"/>
              <a:t>No alt text provided</a:t>
            </a:r>
            <a:endParaRPr dirty="0"/>
          </a:p>
          <a:p>
            <a:endParaRPr dirty="0"/>
          </a:p>
          <a:p>
            <a:r>
              <a:rPr b="1" dirty="0"/>
              <a:t>Bring your existing SQL Server licenses to Azure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Estimated on-premises cost​ </a:t>
            </a:r>
            <a:endParaRPr dirty="0"/>
          </a:p>
          <a:p>
            <a:r>
              <a:rPr b="0" dirty="0"/>
              <a:t>No alt text provided</a:t>
            </a:r>
            <a:endParaRPr dirty="0"/>
          </a:p>
          <a:p>
            <a:endParaRPr dirty="0"/>
          </a:p>
          <a:p>
            <a:r>
              <a:rPr b="1" dirty="0"/>
              <a:t>Estimated AVS cost​ </a:t>
            </a:r>
            <a:endParaRPr dirty="0"/>
          </a:p>
          <a:p>
            <a:r>
              <a:rPr b="0" dirty="0"/>
              <a:t>No alt text provided</a:t>
            </a:r>
            <a:endParaRPr dirty="0"/>
          </a:p>
          <a:p>
            <a:endParaRPr dirty="0"/>
          </a:p>
          <a:p>
            <a:r>
              <a:rPr b="1" dirty="0"/>
              <a:t>Potential Cost Savings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Business Case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Annually</a:t>
            </a:r>
            <a:endParaRPr dirty="0"/>
          </a:p>
          <a:p>
            <a:r>
              <a:rPr b="0" dirty="0"/>
              <a:t>No alt text provided</a:t>
            </a:r>
            <a:endParaRPr dirty="0"/>
          </a:p>
          <a:p>
            <a:endParaRPr dirty="0"/>
          </a:p>
          <a:p>
            <a:r>
              <a:rPr b="1" dirty="0"/>
              <a:t>Annually</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Cost Estimate Details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TCO Comparison</a:t>
            </a:r>
            <a:endParaRPr dirty="0"/>
          </a:p>
          <a:p>
            <a:r>
              <a:rPr b="0" dirty="0"/>
              <a:t>No alt text provided</a:t>
            </a:r>
            <a:endParaRPr dirty="0"/>
          </a:p>
          <a:p>
            <a:endParaRPr dirty="0"/>
          </a:p>
          <a:p>
            <a:r>
              <a:rPr b="1" dirty="0"/>
              <a:t>RAM (in TB)</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Total Storage (in TB)</a:t>
            </a:r>
            <a:endParaRPr dirty="0"/>
          </a:p>
          <a:p>
            <a:r>
              <a:rPr b="0" dirty="0"/>
              <a:t>No alt text provided</a:t>
            </a:r>
            <a:endParaRPr dirty="0"/>
          </a:p>
          <a:p>
            <a:endParaRPr dirty="0"/>
          </a:p>
          <a:p>
            <a:r>
              <a:rPr b="1" dirty="0"/>
              <a:t>Total Cores</a:t>
            </a:r>
            <a:endParaRPr dirty="0"/>
          </a:p>
          <a:p>
            <a:r>
              <a:rPr b="0" dirty="0"/>
              <a:t>No alt text provided</a:t>
            </a:r>
            <a:endParaRPr dirty="0"/>
          </a:p>
          <a:p>
            <a:endParaRPr dirty="0"/>
          </a:p>
          <a:p>
            <a:r>
              <a:rPr b="1" dirty="0"/>
              <a:t>Nodes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Savings Opportunity</a:t>
            </a:r>
            <a:endParaRPr dirty="0"/>
          </a:p>
          <a:p>
            <a:r>
              <a:rPr b="0" dirty="0"/>
              <a:t>No alt text provided</a:t>
            </a:r>
            <a:endParaRPr dirty="0"/>
          </a:p>
          <a:p>
            <a:endParaRPr dirty="0"/>
          </a:p>
          <a:p>
            <a:r>
              <a:rPr b="1" dirty="0"/>
              <a:t>Compute &amp; Licensing Cost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Savings with AHUB: </a:t>
            </a:r>
            <a:endParaRPr dirty="0"/>
          </a:p>
          <a:p>
            <a:r>
              <a:rPr b="0" dirty="0"/>
              <a:t>No alt text provided</a:t>
            </a:r>
            <a:endParaRPr dirty="0"/>
          </a:p>
          <a:p>
            <a:endParaRPr dirty="0"/>
          </a:p>
          <a:p>
            <a:r>
              <a:rPr b="1" dirty="0"/>
              <a:t>Savings with AHUB: </a:t>
            </a:r>
            <a:endParaRPr dirty="0"/>
          </a:p>
          <a:p>
            <a:r>
              <a:rPr b="0" dirty="0"/>
              <a:t>No alt text provided</a:t>
            </a:r>
            <a:endParaRPr dirty="0"/>
          </a:p>
          <a:p>
            <a:endParaRPr dirty="0"/>
          </a:p>
          <a:p>
            <a:r>
              <a:rPr b="1" dirty="0"/>
              <a:t>Compute and license cost</a:t>
            </a:r>
            <a:endParaRPr dirty="0"/>
          </a:p>
          <a:p>
            <a:r>
              <a:rPr b="0" dirty="0"/>
              <a:t>No alt text provided</a:t>
            </a:r>
            <a:endParaRPr dirty="0"/>
          </a:p>
          <a:p>
            <a:endParaRPr dirty="0"/>
          </a:p>
          <a:p>
            <a:r>
              <a:rPr b="1" dirty="0"/>
              <a:t>Windows OS version distribution</a:t>
            </a:r>
            <a:endParaRPr dirty="0"/>
          </a:p>
          <a:p>
            <a:r>
              <a:rPr b="0" dirty="0"/>
              <a:t>No alt text provided</a:t>
            </a:r>
            <a:endParaRPr dirty="0"/>
          </a:p>
          <a:p>
            <a:endParaRPr dirty="0"/>
          </a:p>
          <a:p>
            <a:r>
              <a:rPr b="1" dirty="0"/>
              <a:t>Support Status</a:t>
            </a:r>
            <a:endParaRPr dirty="0"/>
          </a:p>
          <a:p>
            <a:r>
              <a:rPr b="0" dirty="0"/>
              <a:t>No alt text provided</a:t>
            </a:r>
            <a:endParaRPr dirty="0"/>
          </a:p>
          <a:p>
            <a:endParaRPr dirty="0"/>
          </a:p>
          <a:p>
            <a:r>
              <a:rPr b="1" dirty="0"/>
              <a:t>Windows OS version distribution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Estimated Annual Azure consumption cost (3 Yr RI +AHUB) in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Seamlessly move VMware-based workloads from your datacenter to Azure and integrate your VMware Environment with Azure.</a:t>
            </a:r>
            <a:endParaRPr dirty="0"/>
          </a:p>
          <a:p>
            <a:r>
              <a:rPr b="0" dirty="0"/>
              <a:t>No alt text provided</a:t>
            </a:r>
            <a:endParaRPr dirty="0"/>
          </a:p>
          <a:p>
            <a:endParaRPr dirty="0"/>
          </a:p>
          <a:p>
            <a:r>
              <a:rPr b="1" dirty="0"/>
              <a:t>Move VMware Servers on Azure VMware Solution</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Estimated annual Azure consumption cost (3Yr RI + AHUB)*</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Azure Benefits and Offers</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Azure Hybrid Benefit for SQL Server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Azure Reservations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Assessment Overview- Server Analysis</a:t>
            </a:r>
            <a:endParaRPr dirty="0"/>
          </a:p>
          <a:p>
            <a:r>
              <a:rPr b="0" dirty="0"/>
              <a:t>No alt text provided</a:t>
            </a:r>
            <a:endParaRPr dirty="0"/>
          </a:p>
          <a:p>
            <a:endParaRPr dirty="0"/>
          </a:p>
          <a:p>
            <a:r>
              <a:rPr b="1" dirty="0"/>
              <a:t>Distribution by Operating System</a:t>
            </a:r>
            <a:endParaRPr dirty="0"/>
          </a:p>
          <a:p>
            <a:r>
              <a:rPr b="0" dirty="0"/>
              <a:t>No alt text provided</a:t>
            </a:r>
            <a:endParaRPr dirty="0"/>
          </a:p>
          <a:p>
            <a:endParaRPr dirty="0"/>
          </a:p>
          <a:p>
            <a:r>
              <a:rPr b="1" dirty="0"/>
              <a:t>Distribution by Environment</a:t>
            </a:r>
            <a:endParaRPr dirty="0"/>
          </a:p>
          <a:p>
            <a:r>
              <a:rPr b="0" dirty="0"/>
              <a:t>No alt text provided</a:t>
            </a:r>
            <a:endParaRPr dirty="0"/>
          </a:p>
          <a:p>
            <a:endParaRPr dirty="0"/>
          </a:p>
          <a:p>
            <a:r>
              <a:rPr b="1" dirty="0"/>
              <a:t>Distribution by Appliance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Servers</a:t>
            </a:r>
            <a:endParaRPr dirty="0"/>
          </a:p>
          <a:p>
            <a:r>
              <a:rPr b="0" dirty="0"/>
              <a:t>No alt text provided</a:t>
            </a:r>
            <a:endParaRPr dirty="0"/>
          </a:p>
          <a:p>
            <a:endParaRPr dirty="0"/>
          </a:p>
          <a:p>
            <a:r>
              <a:rPr b="1" dirty="0"/>
              <a:t>CPU Utilization (%)</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Memory Utilization(%)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actionButton</a:t>
            </a:r>
            <a:endParaRPr dirty="0"/>
          </a:p>
          <a:p>
            <a:r>
              <a:rPr b="0" dirty="0"/>
              <a:t>No alt text provided</a:t>
            </a:r>
            <a:endParaRPr dirty="0"/>
          </a:p>
          <a:p>
            <a:endParaRPr dirty="0"/>
          </a:p>
          <a:p>
            <a:r>
              <a:rPr b="1" dirty="0"/>
              <a:t>Financial Summary Modelling</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Estimated on-premises cost​ </a:t>
            </a:r>
            <a:endParaRPr dirty="0"/>
          </a:p>
          <a:p>
            <a:r>
              <a:rPr b="0" dirty="0"/>
              <a:t>No alt text provided</a:t>
            </a:r>
            <a:endParaRPr dirty="0"/>
          </a:p>
          <a:p>
            <a:endParaRPr dirty="0"/>
          </a:p>
          <a:p>
            <a:r>
              <a:rPr b="1" dirty="0"/>
              <a:t>YoY estimated current vs future state cost (Payback period 3 years)</a:t>
            </a:r>
            <a:endParaRPr dirty="0"/>
          </a:p>
          <a:p>
            <a:r>
              <a:rPr b="0" dirty="0"/>
              <a:t>No alt text provided</a:t>
            </a:r>
            <a:endParaRPr dirty="0"/>
          </a:p>
          <a:p>
            <a:endParaRPr dirty="0"/>
          </a:p>
          <a:p>
            <a:r>
              <a:rPr b="1" dirty="0"/>
              <a:t>Bring your existing Windows Server licenses to Azure</a:t>
            </a:r>
            <a:endParaRPr dirty="0"/>
          </a:p>
          <a:p>
            <a:r>
              <a:rPr b="0" dirty="0"/>
              <a:t>No alt text provided</a:t>
            </a:r>
            <a:endParaRPr dirty="0"/>
          </a:p>
          <a:p>
            <a:endParaRPr dirty="0"/>
          </a:p>
          <a:p>
            <a:r>
              <a:rPr b="1" dirty="0"/>
              <a:t>Bring your existing SQL Server licenses to Azure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Estimated on-premises cost​ </a:t>
            </a:r>
            <a:endParaRPr dirty="0"/>
          </a:p>
          <a:p>
            <a:r>
              <a:rPr b="0" dirty="0"/>
              <a:t>No alt text provided</a:t>
            </a:r>
            <a:endParaRPr dirty="0"/>
          </a:p>
          <a:p>
            <a:endParaRPr dirty="0"/>
          </a:p>
          <a:p>
            <a:r>
              <a:rPr b="1" dirty="0"/>
              <a:t>Estimated Azure cost​ </a:t>
            </a:r>
            <a:endParaRPr dirty="0"/>
          </a:p>
          <a:p>
            <a:r>
              <a:rPr b="0" dirty="0"/>
              <a:t>No alt text provided</a:t>
            </a:r>
            <a:endParaRPr dirty="0"/>
          </a:p>
          <a:p>
            <a:endParaRPr dirty="0"/>
          </a:p>
          <a:p>
            <a:r>
              <a:rPr b="1" dirty="0"/>
              <a:t>IaaS cost</a:t>
            </a:r>
            <a:endParaRPr dirty="0"/>
          </a:p>
          <a:p>
            <a:r>
              <a:rPr b="0" dirty="0"/>
              <a:t>No alt text provided</a:t>
            </a:r>
            <a:endParaRPr dirty="0"/>
          </a:p>
          <a:p>
            <a:endParaRPr dirty="0"/>
          </a:p>
          <a:p>
            <a:r>
              <a:rPr b="1" dirty="0"/>
              <a:t>PaaS cost</a:t>
            </a:r>
            <a:endParaRPr dirty="0"/>
          </a:p>
          <a:p>
            <a:r>
              <a:rPr b="0" dirty="0"/>
              <a:t>No alt text provided</a:t>
            </a:r>
            <a:endParaRPr dirty="0"/>
          </a:p>
          <a:p>
            <a:endParaRPr dirty="0"/>
          </a:p>
          <a:p>
            <a:r>
              <a:rPr b="1" dirty="0"/>
              <a:t>Potential Cost Savings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Business Case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Business Case - Details  </a:t>
            </a:r>
            <a:endParaRPr dirty="0"/>
          </a:p>
          <a:p>
            <a:r>
              <a:rPr b="0" dirty="0"/>
              <a:t>No alt text provided</a:t>
            </a:r>
            <a:endParaRPr dirty="0"/>
          </a:p>
          <a:p>
            <a:endParaRPr dirty="0"/>
          </a:p>
          <a:p>
            <a:r>
              <a:rPr b="1" dirty="0"/>
              <a:t>Total cost of ownership (TCO)</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Windows Server Licenses</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Total</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Savings with Azure Hybrid Benefit</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SQL Server Licenses</a:t>
            </a:r>
            <a:endParaRPr dirty="0"/>
          </a:p>
          <a:p>
            <a:r>
              <a:rPr b="0" dirty="0"/>
              <a:t>No alt text provided</a:t>
            </a:r>
            <a:endParaRPr dirty="0"/>
          </a:p>
          <a:p>
            <a:endParaRPr dirty="0"/>
          </a:p>
          <a:p>
            <a:r>
              <a:rPr b="1" dirty="0"/>
              <a:t>Savings with Extended Supportability Updates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6/13/2025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a8c26a92-1d6b-4f04-91c9-d29609e6b6ee/?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textbox ,textbox ,textbox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Key Transformation Considerations ,textbox ,textbox ,textbox ,textbox ,shape ,card ,card ,card ,card ,card ,card ,actionButton ,textbox ,actionButton ,textbox ,card ,actionButton ,textbox ,shape ,shape ,actionButton ,card ,Estimated annual Azure consumption cost ,actionButton ,card ,textbox ,actionButton ,textbox ,actionButton ,textbox ,card ,actionButton ,actionButton ,textbox ,card ,shape ,shape ,shape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ransformation to PaaS ,textbox ,textbox ,textbox ,card ,card ,card ,card ,card ,card ,card ,card ,shape ,shape ,shape ,textbox ,shape ,shape ,shape ,shape ,shape ,shape ,actionButton ,textbox ,actionButton ,actionButton ,actionButton ,textbo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ransformation to PaaS* ,textbox ,textbox ,card ,shape ,shape ,actionButton ,Estimated annual Azure consumption cost (3Yr RI + AHUB)* ,actionButton ,tableEx ,Estimated Annual Azure consumption cost (3Yr RI +AHUB)*  in ,actionButt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ransformation to PaaS* ,card ,shape ,actionButton ,shape ,Estimated annual Azure consumption cost (ASP)* ,actionButton ,ASP.Net Apps ,   ,Estimated Annual Azure Consumption Cost (ASP)* in  ,actionButt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ransformation to IaaS ,textbox ,textbox ,textbox ,card ,card ,card ,card ,shape ,shape ,card ,card ,card ,card ,card ,card ,card ,card ,shape ,textbox ,shape ,shape ,shape ,shape ,shape ,shape ,shape ,shape ,shape ,shape ,actionButton ,actionButton ,actionButton ,actionButton ,textbox ,textbox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ransformation to IaaS ,textbox ,textbox ,textbox ,textbox ,card ,card ,card ,textbox ,textbox ,textbox ,textbox ,shape ,card ,Recommended VM Family ,Cost by target in ,Estimated cost by recommended offer in ,shape ,shape ,shape ,shape ,card ,card ,shape ,card ,actionButton ,textbox ,card ,card ,Compute and license cost i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Production and Dev-test combined ,textbox ,Migrate servers to Azure VM (IaaS) ,Estimated annual Azure consumption cost (3RI +AHB)* in ,actionButton ,shape ,card ,actionButton ,Estimated annual Azure consumption cost (3Yr RI + AHUB)* ,shape ,actionButton ,pivotTabl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ransformation of Management Services ,textbox ,image ,textbox ,card ,card ,card ,card ,textbox ,image ,textbox ,actionButton ,actionButton ,Azure Site Recovery* ,Azure Backup Service* ,actionButton ,actionButton ,textbox ,textbox ,actionButton ,actionButton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Windows Server ,textbox ,textbox ,Windows Server ,card ,card ,card ,card ,shape ,shape ,shape ,shape ,actionButton ,Windows Server and SQL End of Support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efender Business Case ,Annual cost by category in ,Total on-premises costs vs Azure cost ,Potential Savings ,Total on-premises cost ,Total Azure cost ,card ,card ,card ,shape ,shape ,card ,actionButton ,textbox ,card ,actionButton ,card ,shape ,actionButton ,actionButton ,textbox ,actionButton ,textbox ,textbox ,actionButton ,textbox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textbox ,textbox ,textbox ,textbox ,textbox ,actionButton ,actionButton ,actionButton ,actionButt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textbox ,textbox ,textbox ,textbox ,textbox ,actionButton ,actionButton ,actionButton ,actionButt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eep-dive ,Cost savings on Dev/ Test workloads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ost in ,actionButton ,Azure Dev/Test ,textbox ,tableEx ,textbox ,card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igrate servers to Azure VM (IaaS) ,Deep-div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Azure VM Readiness ,Migrate servers to Azure VM (IaaS)* ,Refer to Core Report for details. ,card ,card ,shape ,shape ,shape ,shape ,shape ,Top Recommended VM SKUs by count ,Top readiness warnings** ,Top Recommended VM SKUs by cost***  (Prod) (AHUB) in ,Top Recommended VM SKUs by cost*** (Dev) (AHUB) i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Estimated annual storage cost ,textbox ,Migrate disks to Azure Storage​ ,textbox ,card ,card ,card ,card ,card ,Premium Disks ,Refer to Core Report for details. ,shape ,card ,Standard HDD Drives ,card ,Standard SSD Drives ,shape ,shape ,card ,Ultra Drives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odernize to PaaS ,Deep-div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odernize SQL to Azure SQL Managed Instance (PaaS)  ,textbox ,card ,Refer to Core Report for details. ,card ,card ,shape ,shape ,shape ,shape ,Top Recommended MI Configs by Count ,Top Readiness Warnings** ,Top Recommended MI Configs by Cost*** (Prod) (3Yr RI + AHUB) in ,Top Recommended MI Configs by Cost*** (Dev) (AHUB) i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27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odernize ASP.NET Apps Azure App Service (PaaS) ,textbox ,card ,Refer to Core Report for details. ,shape ,shape ,card ,card ,shape ,shape ,Top App Service Plan instances by count ,Top Readiness Warnings** ,Top App Service Plan instances by cost* (Prod) (3Yr RI) in ,Top App Service Plan instances by cost* (Dev) (PAYG) i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dditional Azure Opportunities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29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heck applied filter  ,card ,card ,card ,check applied filter  ,card ,card ,card ,card ,card ,card ,card ,actionButton ,card ,Servers ,card ,Workloads ,card ,card ,actionButton ,Assessment Overview - Key Metrics ,textbox ,textbox ,textbox ,shape ,shape ,shape ,shape ,textbox ,textbox ,textbox ,textbox ,textbox ,textbox ,textbox ,textbox ,textbox ,textbox ,textbox ,textbox ,shape ,textbox ,textbox ,textbox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odernize SQL completely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zure SQL Platforms Overview ,textbox ,textbox ,image ,actionButton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31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QL Instance  by Edition ,SQL Instances by Support Status ,SQL Instances by SP Offset ,SQL Supportability* ,textbox ,textbox ,actionButton ,actionButton ,actionButton ,textbox ,Extended Support ,Unsupported/Unpatched ,textbox ,Not Recently Patched ,textbox ,shape ,shape ,shape ,actionButt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odernize remaining production SQL deployments to Azure SQL MI  ,textbox ,Estimated Annual Azure consumption cost (3Yr RI + AHUB) in ,textbox ,Refer to Core Report for details. ,actionButton ,Estimated annual Azure consumption cost (3Yr RI + AHUB)* ,actionButton ,tableEx ,shape ,shape ,card ,actionButt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odernize remaining production SQL deployments to Azure SQL MI ,textbox ,card ,Refer to Core Report for details. ,shape ,shape ,shape ,shape ,card ,card ,shape ,Top Recommended MI Configs by Cost (Prod) (3Yr RI + AHUB) in ,Top Recommended MI Configs by Cost (Dev) (AHUB) in ,Top Recommended MI Configs by Count ,SQL Server Readiness ,Top Readiness Issues &amp; Warnings**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odernize ASP.NET WebApps completely​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odernize/ Replatform ASP.NET Apps to Azure App Service (PaaS) ,textbox ,Refer to Opportunity Report for details. ,shape ,shape ,Top Readiness Issues &amp; Warnings ,ASP.NET WebApp Readiness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38</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rd ,card ,card ,card ,card ,actionButton ,card ,Servers ,card ,card ,actionButton ,Assessment Overview - Key Metrics ,textbox ,textbox ,textbox ,shape ,shape ,textbox ,textbox ,textbox ,textbox ,textbox ,textbox ,Storage used (TB) across all VMs ,shape ,shape ,shape ,shape ,vCenters scanned ,card ,card ,card ,shape ,Total Hosts ,VMs ,textbox ,card ,shape ,shape ,shape ,textbox ,card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39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ssessment Overview - On-premises cost estimates ,card ,actionButton ,actionButton ,actionButton ,shape ,shape ,Servers ,CPU Utilization (%) ,card ,card ,card ,Memory Utilization(%) ,card ,Estimated cost by category ,Compute, Licensing and ESU Cost i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Estimated on-premises cost​  ,YoY estimated current vs future state cost (Payback period 3 years) ,Bring your existing Windows Server licenses to Azure ,Bring your existing SQL Server licenses to Azure ,shape ,shape ,card ,card ,actionButton ,card ,card ,Estimated on-premises cost​  ,Estimated AVS cost​  ,Potential Cost Savings ,shape ,shape ,Business Case ,textbox ,card ,card ,textbox ,Annually ,Annually ,card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ost Estimate Details ,shape ,Total ,card ,card ,card ,tableEx ,actionButton ,textbox ,card ,card ,card ,actionButton ,textbox ,shape ,TCO Comparison ,RAM (in TB) ,card ,card ,card ,textbox ,Total Storage (in TB) ,Total Cores ,Nodes ,shape ,shape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avings Opportunity ,Compute &amp; Licensing Cost ,shape ,shape ,actionButton ,textbox ,shape ,Savings with AHUB:  ,Savings with AHUB:  ,Compute and license cost ,Windows OS version distribution ,Support Status ,Windows OS version distributi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Estimated Annual Azure consumption cost (3 Yr RI +AHUB) in ,actionButton ,tableEx ,actionButton ,Seamlessly move VMware-based workloads from your datacenter to Azure and integrate your VMware Environment with Azure. ,Move VMware Servers on Azure VMware Solution ,tableEx ,textbox ,card ,actionButton ,Estimated annual Azure consumption cost (3Yr RI + AHUB)* ,shape ,shape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43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44</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45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46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zure Benefits and Offers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47</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zure Hybrid Benefit for SQL Server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48</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Azure Reservations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49</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ssessment Overview- Server Analysis ,Distribution by Operating System ,Distribution by Environment ,Distribution by Appliance ,card ,card ,textbox ,textbox ,card ,textbox ,card ,textbox ,card ,card ,card ,card ,card ,card ,textbox ,textbox ,textbox ,actionButton ,actionButton ,actionButton ,Servers ,CPU Utilization (%) ,card ,card ,card ,Memory Utilization(%) ,shape ,shape ,shape ,shape ,shape ,shape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5</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ctionButton ,Financial Summary Modelling ,textbox ,textbox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50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textbox ,textbox ,textbox ,textbox ,textbox ,actionButton ,actionButton ,actionButton ,actionButt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Estimated on-premises cost​  ,YoY estimated current vs future state cost (Payback period 3 years) ,Bring your existing Windows Server licenses to Azure ,Bring your existing SQL Server licenses to Azure ,shape ,shape ,card ,card ,actionButton ,card ,card ,card ,card ,Estimated on-premises cost​  ,Estimated Azure cost​  ,IaaS cost ,PaaS cost ,Potential Cost Savings ,shape ,shape ,Business Case ,textbox ,card ,card ,textbox ,card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usiness Case - Details   ,Total cost of ownership (TCO) ,card ,Windows Server Licenses ,card ,actionButton ,shape ,shape ,card ,actionButton ,shape ,Total ,card ,card ,card ,Savings with Azure Hybrid Benefit ,shape ,card ,SQL Server Licenses ,Savings with Extended Supportability Updates ,shape ,tableEx ,actionButton ,textbox ,card ,card ,card ,card ,card ,actionButton ,textbox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hape ,shape ,textbox ,textbox ,textbox ,textbox ,textbox ,actionButton ,actionButton ,actionButton ,actionButt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Slide 9</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TotalTime>
  <Words>4710</Words>
  <Application>Microsoft Office PowerPoint</Application>
  <PresentationFormat>Widescreen</PresentationFormat>
  <Paragraphs>2337</Paragraphs>
  <Slides>50</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Aptos</vt:lpstr>
      <vt:lpstr>Arial</vt:lpstr>
      <vt:lpstr>Calibri</vt:lpstr>
      <vt:lpstr>Calibri Light</vt: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BABU THANGARATINAM</cp:lastModifiedBy>
  <cp:revision>5</cp:revision>
  <dcterms:created xsi:type="dcterms:W3CDTF">2016-09-04T11:54:55Z</dcterms:created>
  <dcterms:modified xsi:type="dcterms:W3CDTF">2025-06-13T05:11:06Z</dcterms:modified>
</cp:coreProperties>
</file>